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0"/>
  </p:notesMasterIdLst>
  <p:handoutMasterIdLst>
    <p:handoutMasterId r:id="rId51"/>
  </p:handoutMasterIdLst>
  <p:sldIdLst>
    <p:sldId id="434" r:id="rId5"/>
    <p:sldId id="344" r:id="rId6"/>
    <p:sldId id="416" r:id="rId7"/>
    <p:sldId id="446" r:id="rId8"/>
    <p:sldId id="447" r:id="rId9"/>
    <p:sldId id="443" r:id="rId10"/>
    <p:sldId id="448" r:id="rId11"/>
    <p:sldId id="456" r:id="rId12"/>
    <p:sldId id="455" r:id="rId13"/>
    <p:sldId id="449" r:id="rId14"/>
    <p:sldId id="457"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453" r:id="rId39"/>
    <p:sldId id="444" r:id="rId40"/>
    <p:sldId id="454" r:id="rId41"/>
    <p:sldId id="484" r:id="rId42"/>
    <p:sldId id="458" r:id="rId43"/>
    <p:sldId id="445" r:id="rId44"/>
    <p:sldId id="439" r:id="rId45"/>
    <p:sldId id="388" r:id="rId46"/>
    <p:sldId id="413" r:id="rId47"/>
    <p:sldId id="265" r:id="rId48"/>
    <p:sldId id="435" r:id="rId4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1277F-C572-498A-A55A-375BF5D76901}" v="89" dt="2021-06-19T08:23:22.351"/>
    <p1510:client id="{867882C3-A1D2-4AE5-A140-3C07E46FF3E1}" v="161" dt="2021-06-20T06:50:48.423"/>
    <p1510:client id="{FA206AF2-E574-4C37-A5C1-046814E7A988}" v="39" dt="2021-06-19T08:21:57.64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4" y="53"/>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brilliant.org/wiki/dijkstras-short-path-finder/" TargetMode="External"/><Relationship Id="rId2" Type="http://schemas.openxmlformats.org/officeDocument/2006/relationships/hyperlink" Target="https://brilliant.org/wiki/a-star-search/" TargetMode="External"/><Relationship Id="rId1" Type="http://schemas.openxmlformats.org/officeDocument/2006/relationships/slideLayout" Target="../slideLayouts/slideLayout9.xml"/><Relationship Id="rId4" Type="http://schemas.openxmlformats.org/officeDocument/2006/relationships/hyperlink" Target="https://en.wikipedia.org/wiki/Dijkstra%27s_algorith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tretch>
            <a:fillRect/>
          </a:stretch>
        </p:blipFill>
        <p:spPr>
          <a:xfrm>
            <a:off x="2207071" y="1619250"/>
            <a:ext cx="7777858" cy="4716463"/>
          </a:xfrm>
        </p:spPr>
      </p:pic>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99597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420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383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9203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5803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7488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09633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50485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82765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32498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237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24611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44098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56377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75558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07928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24142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6945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318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60985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16571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994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03824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Komplexität</a:t>
            </a:r>
            <a:endParaRPr lang="en-US" sz="2000" b="0"/>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974201072"/>
                  </p:ext>
                </p:extLst>
              </p:nvPr>
            </p:nvGraphicFramePr>
            <p:xfrm>
              <a:off x="1383544" y="2244988"/>
              <a:ext cx="9427389" cy="286844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a:solidFill>
                                <a:schemeClr val="accent1"/>
                              </a:solidFill>
                            </a:rPr>
                            <a:t>Implementation</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a:t>Lazy</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xmlns="">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974201072"/>
                  </p:ext>
                </p:extLst>
              </p:nvPr>
            </p:nvGraphicFramePr>
            <p:xfrm>
              <a:off x="1383544" y="2244988"/>
              <a:ext cx="9427389" cy="286844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a:solidFill>
                                <a:schemeClr val="accent1"/>
                              </a:solidFill>
                            </a:rPr>
                            <a:t>Implementation</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a:t>Lazy</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31397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313978"/>
                          </a:stretch>
                        </a:blipFill>
                      </a:tcPr>
                    </a:tc>
                    <a:extLst>
                      <a:ext uri="{0D108BD9-81ED-4DB2-BD59-A6C34878D82A}">
                        <a16:rowId xmlns:a16="http://schemas.microsoft.com/office/drawing/2014/main" val="2978067601"/>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21397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82828" r="-100388" b="-10101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82828"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7527" r="-100388" b="-752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vert="horz" lIns="0" tIns="0" rIns="0" bIns="0" rtlCol="0" anchor="t">
            <a:normAutofit/>
          </a:bodyPr>
          <a:lstStyle/>
          <a:p>
            <a:r>
              <a:rPr lang="en-US" dirty="0" err="1"/>
              <a:t>Manhatten</a:t>
            </a:r>
            <a:r>
              <a:rPr lang="en-US" dirty="0"/>
              <a:t> Distance</a:t>
            </a:r>
            <a:endParaRPr lang="en-US" dirty="0">
              <a:cs typeface="Arial"/>
            </a:endParaRPr>
          </a:p>
          <a:p>
            <a:pPr marL="179705" lvl="1" indent="-179705"/>
            <a:r>
              <a:rPr lang="de-DE" dirty="0"/>
              <a:t>Berechnung des absoluten Abstands von einer Edge zum Ziel</a:t>
            </a:r>
            <a:endParaRPr lang="de-DE" dirty="0">
              <a:cs typeface="Arial"/>
            </a:endParaRPr>
          </a:p>
          <a:p>
            <a:pPr marL="179705" lvl="1" indent="-179705"/>
            <a:endParaRPr lang="de-DE" dirty="0"/>
          </a:p>
          <a:p>
            <a:r>
              <a:rPr lang="en-US" dirty="0"/>
              <a:t>Euclidean Distance</a:t>
            </a:r>
          </a:p>
          <a:p>
            <a:pPr marL="179705" lvl="1" indent="-179705"/>
            <a:r>
              <a:rPr lang="en-US" dirty="0"/>
              <a:t>Bei </a:t>
            </a:r>
            <a:r>
              <a:rPr lang="en-US" dirty="0" err="1"/>
              <a:t>jedem</a:t>
            </a:r>
            <a:r>
              <a:rPr lang="en-US" dirty="0"/>
              <a:t> Schritt </a:t>
            </a:r>
            <a:r>
              <a:rPr lang="en-US" dirty="0" err="1"/>
              <a:t>wird</a:t>
            </a:r>
            <a:r>
              <a:rPr lang="en-US" dirty="0"/>
              <a:t> </a:t>
            </a:r>
            <a:r>
              <a:rPr lang="en-US" dirty="0" err="1"/>
              <a:t>vorausgeplant</a:t>
            </a:r>
            <a:r>
              <a:rPr lang="en-US" dirty="0"/>
              <a:t>, </a:t>
            </a:r>
            <a:endParaRPr lang="en-US" dirty="0">
              <a:cs typeface="Arial"/>
            </a:endParaRPr>
          </a:p>
          <a:p>
            <a:pPr marL="0" lvl="1" indent="0">
              <a:buNone/>
            </a:pPr>
            <a:r>
              <a:rPr lang="en-US" dirty="0"/>
              <a:t>   </a:t>
            </a:r>
            <a:r>
              <a:rPr lang="en-US" dirty="0" err="1"/>
              <a:t>damit</a:t>
            </a:r>
            <a:r>
              <a:rPr lang="en-US" dirty="0"/>
              <a:t> </a:t>
            </a:r>
            <a:r>
              <a:rPr lang="en-US" dirty="0" err="1"/>
              <a:t>bessere</a:t>
            </a:r>
            <a:r>
              <a:rPr lang="en-US" dirty="0"/>
              <a:t> </a:t>
            </a:r>
            <a:r>
              <a:rPr lang="en-US" dirty="0" err="1"/>
              <a:t>Entscheidungen</a:t>
            </a:r>
            <a:r>
              <a:rPr lang="en-US" dirty="0"/>
              <a:t> </a:t>
            </a:r>
            <a:r>
              <a:rPr lang="en-US" dirty="0" err="1"/>
              <a:t>getroffen</a:t>
            </a:r>
            <a:r>
              <a:rPr lang="en-US" dirty="0"/>
              <a:t> </a:t>
            </a:r>
            <a:r>
              <a:rPr lang="en-US" dirty="0" err="1"/>
              <a:t>werden</a:t>
            </a:r>
            <a:endParaRPr lang="en-US" dirty="0"/>
          </a:p>
          <a:p>
            <a:pPr marL="179705" lvl="1" indent="-179705"/>
            <a:r>
              <a:rPr lang="en-US" dirty="0" err="1"/>
              <a:t>Speichern</a:t>
            </a:r>
            <a:r>
              <a:rPr lang="en-US" dirty="0"/>
              <a:t> der </a:t>
            </a:r>
            <a:r>
              <a:rPr lang="en-US" dirty="0" err="1"/>
              <a:t>geschätzen</a:t>
            </a:r>
            <a:r>
              <a:rPr lang="en-US" dirty="0"/>
              <a:t> </a:t>
            </a:r>
            <a:r>
              <a:rPr lang="en-US" dirty="0" err="1"/>
              <a:t>Gesamtkosten</a:t>
            </a:r>
            <a:r>
              <a:rPr lang="en-US" dirty="0"/>
              <a:t> des </a:t>
            </a:r>
            <a:r>
              <a:rPr lang="en-US" dirty="0" err="1"/>
              <a:t>Pfades</a:t>
            </a:r>
            <a:r>
              <a:rPr lang="en-US" dirty="0"/>
              <a:t> </a:t>
            </a:r>
            <a:r>
              <a:rPr lang="en-US" dirty="0" err="1"/>
              <a:t>durch</a:t>
            </a:r>
            <a:endParaRPr lang="en-US" dirty="0">
              <a:cs typeface="Arial"/>
            </a:endParaRPr>
          </a:p>
          <a:p>
            <a:pPr marL="0" lvl="1" indent="0">
              <a:buNone/>
            </a:pPr>
            <a:r>
              <a:rPr lang="en-US" dirty="0"/>
              <a:t>   alle Vertices und der Kosten bis </a:t>
            </a:r>
            <a:r>
              <a:rPr lang="en-US" dirty="0" err="1"/>
              <a:t>zum</a:t>
            </a:r>
            <a:r>
              <a:rPr lang="en-US" dirty="0"/>
              <a:t> </a:t>
            </a:r>
            <a:r>
              <a:rPr lang="en-US" dirty="0" err="1"/>
              <a:t>Erreichen</a:t>
            </a:r>
            <a:r>
              <a:rPr lang="en-US" dirty="0"/>
              <a:t> des Ziels von </a:t>
            </a:r>
            <a:r>
              <a:rPr lang="en-US" dirty="0" err="1"/>
              <a:t>einer</a:t>
            </a:r>
            <a:r>
              <a:rPr lang="en-US" dirty="0"/>
              <a:t> Edge</a:t>
            </a:r>
            <a:endParaRPr lang="en-US" dirty="0">
              <a:cs typeface="Arial"/>
            </a:endParaRPr>
          </a:p>
          <a:p>
            <a:pPr lvl="1"/>
            <a:endParaRPr lang="en-US" dirty="0"/>
          </a:p>
          <a:p>
            <a:pPr marL="0" lvl="1" indent="0">
              <a:buNone/>
            </a:pPr>
            <a:endParaRPr lang="en-US" dirty="0"/>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2" name="Picture 1" descr="Diagram&#10;&#10;Description automatically generated">
            <a:extLst>
              <a:ext uri="{FF2B5EF4-FFF2-40B4-BE49-F238E27FC236}">
                <a16:creationId xmlns:a16="http://schemas.microsoft.com/office/drawing/2014/main" id="{50D1F93C-E8FB-4818-91E9-FB4240690489}"/>
              </a:ext>
            </a:extLst>
          </p:cNvPr>
          <p:cNvPicPr>
            <a:picLocks noChangeAspect="1"/>
          </p:cNvPicPr>
          <p:nvPr/>
        </p:nvPicPr>
        <p:blipFill>
          <a:blip r:embed="rId2"/>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403317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Placeholder"/>
              <p:cNvSpPr>
                <a:spLocks noGrp="1"/>
              </p:cNvSpPr>
              <p:nvPr>
                <p:ph type="body" sz="quarter" idx="10"/>
              </p:nvPr>
            </p:nvSpPr>
            <p:spPr/>
            <p:txBody>
              <a:bodyPr/>
              <a:lstStyle/>
              <a:p>
                <a:pPr lvl="0"/>
                <a:r>
                  <a:rPr lang="en-US"/>
                  <a:t>Manhatten </a:t>
                </a:r>
                <a:r>
                  <a:rPr lang="en-US" err="1"/>
                  <a:t>Distanz</a:t>
                </a:r>
                <a:endParaRPr lang="en-US"/>
              </a:p>
              <a:p>
                <a:pPr lvl="1"/>
                <a:r>
                  <a:rPr lang="de-DE"/>
                  <a:t>Berechnung </a:t>
                </a:r>
                <a:r>
                  <a:rPr lang="en-US"/>
                  <a:t>des </a:t>
                </a:r>
                <a:r>
                  <a:rPr lang="en-US" err="1"/>
                  <a:t>absoluten</a:t>
                </a:r>
                <a:r>
                  <a:rPr lang="en-US"/>
                  <a:t> </a:t>
                </a:r>
                <a:r>
                  <a:rPr lang="en-US" err="1"/>
                  <a:t>Abstandes</a:t>
                </a:r>
                <a:r>
                  <a:rPr lang="en-US"/>
                  <a:t> von </a:t>
                </a:r>
                <a:r>
                  <a:rPr lang="en-US" err="1"/>
                  <a:t>einer</a:t>
                </a:r>
                <a:r>
                  <a:rPr lang="en-US"/>
                  <a:t> Edge </a:t>
                </a:r>
                <a:r>
                  <a:rPr lang="en-US" err="1"/>
                  <a:t>zur</a:t>
                </a:r>
                <a:r>
                  <a:rPr lang="en-US"/>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DE" smtClean="0">
                        <a:latin typeface="Cambria Math" panose="02040503050406030204" pitchFamily="18" charset="0"/>
                      </a:rPr>
                      <m:t>∣</m:t>
                    </m:r>
                    <m:r>
                      <a:rPr lang="en-DE" i="1">
                        <a:latin typeface="Cambria Math" panose="02040503050406030204" pitchFamily="18" charset="0"/>
                      </a:rPr>
                      <m:t>𝑥𝑠𝑡𝑎𝑟𝑡</m:t>
                    </m:r>
                    <m:r>
                      <a:rPr lang="en-DE">
                        <a:latin typeface="Cambria Math" panose="02040503050406030204" pitchFamily="18" charset="0"/>
                      </a:rPr>
                      <m:t>​</m:t>
                    </m:r>
                    <m:r>
                      <a:rPr lang="en-DE" i="1">
                        <a:latin typeface="Cambria Math" panose="02040503050406030204" pitchFamily="18" charset="0"/>
                      </a:rPr>
                      <m:t>−</m:t>
                    </m:r>
                    <m:r>
                      <a:rPr lang="en-DE" i="1">
                        <a:latin typeface="Cambria Math" panose="02040503050406030204" pitchFamily="18" charset="0"/>
                      </a:rPr>
                      <m:t>𝑥𝑑𝑒𝑠𝑡𝑖𝑛𝑎𝑡𝑖𝑜𝑛</m:t>
                    </m:r>
                    <m:r>
                      <a:rPr lang="en-DE">
                        <a:latin typeface="Cambria Math" panose="02040503050406030204" pitchFamily="18" charset="0"/>
                      </a:rPr>
                      <m:t>​∣+</m:t>
                    </m:r>
                    <m:r>
                      <a:rPr lang="en-US" b="0" i="0" smtClean="0">
                        <a:latin typeface="Cambria Math" panose="02040503050406030204" pitchFamily="18" charset="0"/>
                      </a:rPr>
                      <m:t> </m:t>
                    </m:r>
                    <m:r>
                      <a:rPr lang="en-DE">
                        <a:latin typeface="Cambria Math" panose="02040503050406030204" pitchFamily="18" charset="0"/>
                      </a:rPr>
                      <m:t>∣</m:t>
                    </m:r>
                    <m:r>
                      <a:rPr lang="en-DE" i="1">
                        <a:latin typeface="Cambria Math" panose="02040503050406030204" pitchFamily="18" charset="0"/>
                      </a:rPr>
                      <m:t>𝑦𝑠𝑡𝑎𝑟𝑡</m:t>
                    </m:r>
                    <m:r>
                      <a:rPr lang="en-DE">
                        <a:latin typeface="Cambria Math" panose="02040503050406030204" pitchFamily="18" charset="0"/>
                      </a:rPr>
                      <m:t>​</m:t>
                    </m:r>
                    <m:r>
                      <a:rPr lang="en-DE" i="1">
                        <a:latin typeface="Cambria Math" panose="02040503050406030204" pitchFamily="18" charset="0"/>
                      </a:rPr>
                      <m:t>−</m:t>
                    </m:r>
                    <m:r>
                      <a:rPr lang="en-DE" i="1">
                        <a:latin typeface="Cambria Math" panose="02040503050406030204" pitchFamily="18" charset="0"/>
                      </a:rPr>
                      <m:t>𝑦𝑑𝑒𝑠𝑡𝑖𝑛𝑎𝑡𝑖𝑜𝑛</m:t>
                    </m:r>
                    <m:r>
                      <a:rPr lang="en-DE">
                        <a:latin typeface="Cambria Math" panose="02040503050406030204" pitchFamily="18" charset="0"/>
                      </a:rPr>
                      <m:t>​∣</m:t>
                    </m:r>
                  </m:oMath>
                </a14:m>
                <a:endParaRPr lang="en-US"/>
              </a:p>
              <a:p>
                <a:r>
                  <a:rPr lang="en-US" err="1"/>
                  <a:t>Euklidische</a:t>
                </a:r>
                <a:r>
                  <a:rPr lang="en-US"/>
                  <a:t> </a:t>
                </a:r>
                <a:r>
                  <a:rPr lang="en-US" err="1"/>
                  <a:t>Distanz</a:t>
                </a:r>
                <a:endParaRPr lang="en-US"/>
              </a:p>
              <a:p>
                <a:pPr lvl="1"/>
                <a:r>
                  <a:rPr lang="en-US" err="1"/>
                  <a:t>Genauer</a:t>
                </a:r>
                <a:r>
                  <a:rPr lang="en-US"/>
                  <a:t> </a:t>
                </a:r>
                <a:r>
                  <a:rPr lang="en-US" err="1"/>
                  <a:t>als</a:t>
                </a:r>
                <a:r>
                  <a:rPr lang="en-US"/>
                  <a:t> die </a:t>
                </a:r>
                <a:r>
                  <a:rPr lang="en-US" err="1"/>
                  <a:t>Manhatten</a:t>
                </a:r>
                <a:r>
                  <a:rPr lang="en-US"/>
                  <a:t> </a:t>
                </a:r>
                <a:r>
                  <a:rPr lang="en-US" err="1"/>
                  <a:t>Distanz</a:t>
                </a:r>
                <a:r>
                  <a:rPr lang="en-US"/>
                  <a:t>, </a:t>
                </a:r>
                <a:r>
                  <a:rPr lang="en-US" err="1"/>
                  <a:t>aber</a:t>
                </a:r>
                <a:r>
                  <a:rPr lang="en-US"/>
                  <a:t> </a:t>
                </a:r>
                <a:r>
                  <a:rPr lang="en-US" err="1"/>
                  <a:t>langsamer</a:t>
                </a:r>
                <a:r>
                  <a:rPr lang="en-US"/>
                  <a:t>, </a:t>
                </a:r>
              </a:p>
              <a:p>
                <a:pPr marL="0" lvl="1" indent="0">
                  <a:buNone/>
                </a:pPr>
                <a:r>
                  <a:rPr lang="en-US"/>
                  <a:t>   da </a:t>
                </a:r>
                <a:r>
                  <a:rPr lang="en-US" err="1"/>
                  <a:t>ein</a:t>
                </a:r>
                <a:r>
                  <a:rPr lang="en-US"/>
                  <a:t> </a:t>
                </a:r>
                <a:r>
                  <a:rPr lang="en-US" err="1"/>
                  <a:t>größeres</a:t>
                </a:r>
                <a:r>
                  <a:rPr lang="en-US"/>
                  <a:t> </a:t>
                </a:r>
                <a:r>
                  <a:rPr lang="en-US" err="1"/>
                  <a:t>Gebiet</a:t>
                </a:r>
                <a:r>
                  <a:rPr lang="en-US"/>
                  <a:t> </a:t>
                </a:r>
                <a:r>
                  <a:rPr lang="en-US" err="1"/>
                  <a:t>erkundet</a:t>
                </a:r>
                <a:r>
                  <a:rPr lang="en-US"/>
                  <a:t> </a:t>
                </a:r>
                <a:r>
                  <a:rPr lang="en-US" err="1"/>
                  <a:t>werden</a:t>
                </a:r>
                <a:r>
                  <a:rPr lang="en-US"/>
                  <a:t> muss</a:t>
                </a:r>
              </a:p>
              <a:p>
                <a:pPr lvl="1"/>
                <a:r>
                  <a:rPr lang="en-US" err="1"/>
                  <a:t>Bevorzugt</a:t>
                </a:r>
                <a:r>
                  <a:rPr lang="en-US"/>
                  <a:t> </a:t>
                </a:r>
                <a:r>
                  <a:rPr lang="en-US" err="1"/>
                  <a:t>einen</a:t>
                </a:r>
                <a:r>
                  <a:rPr lang="en-US"/>
                  <a:t> </a:t>
                </a:r>
                <a:r>
                  <a:rPr lang="en-US" err="1"/>
                  <a:t>Pfad</a:t>
                </a:r>
                <a:r>
                  <a:rPr lang="en-US"/>
                  <a:t> </a:t>
                </a:r>
                <a:r>
                  <a:rPr lang="en-US" err="1"/>
                  <a:t>entlang</a:t>
                </a:r>
                <a:r>
                  <a:rPr lang="en-US"/>
                  <a:t> </a:t>
                </a:r>
                <a:r>
                  <a:rPr lang="en-US" err="1"/>
                  <a:t>einer</a:t>
                </a:r>
                <a:r>
                  <a:rPr lang="en-US"/>
                  <a:t> </a:t>
                </a:r>
                <a:r>
                  <a:rPr lang="en-US" err="1"/>
                  <a:t>Linie</a:t>
                </a:r>
                <a:endParaRPr lang="en-US"/>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𝑥𝑠𝑡𝑎𝑟𝑡</m:t>
                            </m:r>
                            <m:r>
                              <a:rPr lang="en-US" b="0" i="1" smtClean="0">
                                <a:latin typeface="Cambria Math" panose="02040503050406030204" pitchFamily="18" charset="0"/>
                              </a:rPr>
                              <m:t> −</m:t>
                            </m:r>
                            <m:r>
                              <a:rPr lang="en-US" b="0" i="1" smtClean="0">
                                <a:latin typeface="Cambria Math" panose="02040503050406030204" pitchFamily="18" charset="0"/>
                              </a:rPr>
                              <m:t>𝑥𝑑𝑒𝑠𝑡𝑖𝑛𝑎𝑡𝑖𝑜𝑛</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𝑦𝑠𝑡𝑎𝑟𝑡</m:t>
                            </m:r>
                            <m:r>
                              <a:rPr lang="en-US" b="0" i="1" smtClean="0">
                                <a:latin typeface="Cambria Math" panose="02040503050406030204" pitchFamily="18" charset="0"/>
                              </a:rPr>
                              <m:t> −</m:t>
                            </m:r>
                            <m:r>
                              <a:rPr lang="en-US" b="0" i="1" smtClean="0">
                                <a:latin typeface="Cambria Math" panose="02040503050406030204" pitchFamily="18" charset="0"/>
                              </a:rPr>
                              <m:t>𝑦𝑑𝑒𝑠𝑡𝑖𝑛𝑎𝑡𝑖𝑜𝑛</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a:p>
              <a:p>
                <a:pPr marL="0" lvl="1" indent="0">
                  <a:buNone/>
                </a:pPr>
                <a:endParaRPr lang="en-US"/>
              </a:p>
              <a:p>
                <a:pPr marL="0" lvl="1" indent="0">
                  <a:buNone/>
                </a:pPr>
                <a:br>
                  <a:rPr lang="en-US"/>
                </a:br>
                <a:endParaRPr lang="en-US"/>
              </a:p>
              <a:p>
                <a:pPr marL="0" lvl="1" indent="0">
                  <a:buNone/>
                </a:pPr>
                <a:endParaRPr lang="en-US"/>
              </a:p>
            </p:txBody>
          </p:sp>
        </mc:Choice>
        <mc:Fallback xmlns="">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US">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Open Shortest Path First (OSPF)</a:t>
            </a:r>
          </a:p>
          <a:p>
            <a:pPr lvl="1"/>
            <a:r>
              <a:rPr lang="en-US"/>
              <a:t>Link-State-</a:t>
            </a:r>
            <a:r>
              <a:rPr lang="en-US" err="1"/>
              <a:t>Protokoll</a:t>
            </a:r>
            <a:r>
              <a:rPr lang="en-US"/>
              <a:t>, um den </a:t>
            </a:r>
            <a:r>
              <a:rPr lang="en-US" err="1"/>
              <a:t>besten</a:t>
            </a:r>
            <a:r>
              <a:rPr lang="en-US"/>
              <a:t> </a:t>
            </a:r>
            <a:r>
              <a:rPr lang="en-US" err="1"/>
              <a:t>Pfad</a:t>
            </a:r>
            <a:r>
              <a:rPr lang="en-US"/>
              <a:t> </a:t>
            </a:r>
            <a:r>
              <a:rPr lang="en-US" err="1"/>
              <a:t>zwischen</a:t>
            </a:r>
            <a:r>
              <a:rPr lang="en-US"/>
              <a:t> den Quell- und</a:t>
            </a:r>
          </a:p>
          <a:p>
            <a:pPr marL="0" lvl="1" indent="0">
              <a:buNone/>
            </a:pPr>
            <a:r>
              <a:rPr lang="en-US"/>
              <a:t>   dem </a:t>
            </a:r>
            <a:r>
              <a:rPr lang="en-US" err="1"/>
              <a:t>Zielrouter</a:t>
            </a:r>
            <a:r>
              <a:rPr lang="en-US"/>
              <a:t> </a:t>
            </a:r>
            <a:r>
              <a:rPr lang="en-US" err="1"/>
              <a:t>zu</a:t>
            </a:r>
            <a:r>
              <a:rPr lang="en-US"/>
              <a:t> </a:t>
            </a:r>
            <a:r>
              <a:rPr lang="en-US" err="1"/>
              <a:t>finden</a:t>
            </a:r>
            <a:endParaRPr lang="en-US"/>
          </a:p>
          <a:p>
            <a:pPr lvl="1"/>
            <a:r>
              <a:rPr lang="en-US"/>
              <a:t>Der </a:t>
            </a:r>
            <a:r>
              <a:rPr lang="en-US" err="1"/>
              <a:t>Algorithmus</a:t>
            </a:r>
            <a:r>
              <a:rPr lang="en-US"/>
              <a:t> </a:t>
            </a:r>
            <a:r>
              <a:rPr lang="en-US" err="1"/>
              <a:t>stellt</a:t>
            </a:r>
            <a:r>
              <a:rPr lang="en-US"/>
              <a:t> den </a:t>
            </a:r>
            <a:r>
              <a:rPr lang="en-US" err="1"/>
              <a:t>kürzesten</a:t>
            </a:r>
            <a:r>
              <a:rPr lang="en-US"/>
              <a:t> </a:t>
            </a:r>
            <a:r>
              <a:rPr lang="en-US" err="1"/>
              <a:t>Kostenpfad</a:t>
            </a:r>
            <a:r>
              <a:rPr lang="en-US"/>
              <a:t> </a:t>
            </a:r>
            <a:r>
              <a:rPr lang="en-US" err="1"/>
              <a:t>dar</a:t>
            </a:r>
            <a:r>
              <a:rPr lang="en-US"/>
              <a:t> und </a:t>
            </a:r>
            <a:r>
              <a:rPr lang="en-US" err="1"/>
              <a:t>aktualisiert</a:t>
            </a:r>
            <a:r>
              <a:rPr lang="en-US"/>
              <a:t> </a:t>
            </a:r>
          </a:p>
          <a:p>
            <a:pPr marL="0" lvl="1" indent="0">
              <a:buNone/>
            </a:pPr>
            <a:r>
              <a:rPr lang="en-US"/>
              <a:t>   </a:t>
            </a:r>
            <a:r>
              <a:rPr lang="en-US" err="1"/>
              <a:t>eine</a:t>
            </a:r>
            <a:r>
              <a:rPr lang="en-US"/>
              <a:t> </a:t>
            </a:r>
            <a:r>
              <a:rPr lang="en-US" err="1"/>
              <a:t>Weiterleitungstabelle</a:t>
            </a:r>
            <a:endParaRPr lang="en-US"/>
          </a:p>
          <a:p>
            <a:pPr lvl="0"/>
            <a:r>
              <a:rPr lang="en-US" err="1"/>
              <a:t>Dateiserver</a:t>
            </a:r>
            <a:r>
              <a:rPr lang="en-US"/>
              <a:t> </a:t>
            </a:r>
            <a:r>
              <a:rPr lang="en-US" err="1"/>
              <a:t>festlegen</a:t>
            </a:r>
            <a:endParaRPr lang="en-US"/>
          </a:p>
          <a:p>
            <a:pPr lvl="1"/>
            <a:r>
              <a:rPr lang="en-US" err="1"/>
              <a:t>Bestimmung</a:t>
            </a:r>
            <a:r>
              <a:rPr lang="en-US"/>
              <a:t> </a:t>
            </a:r>
            <a:r>
              <a:rPr lang="en-US" err="1"/>
              <a:t>eines</a:t>
            </a:r>
            <a:r>
              <a:rPr lang="en-US"/>
              <a:t> </a:t>
            </a:r>
            <a:r>
              <a:rPr lang="en-US" err="1"/>
              <a:t>Dateiserver</a:t>
            </a:r>
            <a:r>
              <a:rPr lang="en-US"/>
              <a:t> in </a:t>
            </a:r>
            <a:r>
              <a:rPr lang="en-US" err="1"/>
              <a:t>einem</a:t>
            </a:r>
            <a:r>
              <a:rPr lang="en-US"/>
              <a:t> LAN </a:t>
            </a:r>
          </a:p>
          <a:p>
            <a:pPr lvl="1"/>
            <a:r>
              <a:rPr lang="en-US"/>
              <a:t>Dijkstra </a:t>
            </a:r>
            <a:r>
              <a:rPr lang="en-US" err="1"/>
              <a:t>minimiert</a:t>
            </a:r>
            <a:r>
              <a:rPr lang="en-US"/>
              <a:t> den </a:t>
            </a:r>
            <a:r>
              <a:rPr lang="en-US" err="1"/>
              <a:t>Pfad</a:t>
            </a:r>
            <a:r>
              <a:rPr lang="en-US"/>
              <a:t> </a:t>
            </a:r>
            <a:r>
              <a:rPr lang="en-US" err="1"/>
              <a:t>zwischen</a:t>
            </a:r>
            <a:r>
              <a:rPr lang="en-US"/>
              <a:t> den </a:t>
            </a:r>
            <a:r>
              <a:rPr lang="en-US" err="1"/>
              <a:t>Netzwerken</a:t>
            </a:r>
            <a:r>
              <a:rPr lang="en-US"/>
              <a:t> und </a:t>
            </a:r>
            <a:r>
              <a:rPr lang="en-US" err="1"/>
              <a:t>verringert</a:t>
            </a:r>
            <a:r>
              <a:rPr lang="en-US"/>
              <a:t> </a:t>
            </a:r>
          </a:p>
          <a:p>
            <a:pPr marL="0" lvl="1" indent="0">
              <a:buNone/>
            </a:pPr>
            <a:r>
              <a:rPr lang="en-US"/>
              <a:t>   </a:t>
            </a:r>
            <a:r>
              <a:rPr lang="en-US" err="1"/>
              <a:t>Anzahl</a:t>
            </a:r>
            <a:r>
              <a:rPr lang="en-US"/>
              <a:t> von “Hops”</a:t>
            </a:r>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err="1"/>
              <a:t>Cormen</a:t>
            </a:r>
            <a:r>
              <a:rPr lang="en-US" dirty="0"/>
              <a:t>, Thomas H.; </a:t>
            </a:r>
            <a:r>
              <a:rPr lang="en-US" dirty="0" err="1"/>
              <a:t>Leiserson</a:t>
            </a:r>
            <a:r>
              <a:rPr lang="en-US" dirty="0"/>
              <a:t>, Charles E.; </a:t>
            </a:r>
            <a:r>
              <a:rPr lang="en-US" dirty="0" err="1"/>
              <a:t>Rivest</a:t>
            </a:r>
            <a:r>
              <a:rPr lang="en-US" dirty="0"/>
              <a:t>, Ronald; Stein, Clifford (2013): </a:t>
            </a:r>
            <a:r>
              <a:rPr lang="en-US" dirty="0" err="1"/>
              <a:t>Algorithmen</a:t>
            </a:r>
            <a:r>
              <a:rPr lang="en-US" dirty="0"/>
              <a:t> – </a:t>
            </a:r>
            <a:r>
              <a:rPr lang="en-US" dirty="0" err="1"/>
              <a:t>eine</a:t>
            </a:r>
            <a:r>
              <a:rPr lang="en-US" dirty="0"/>
              <a:t> </a:t>
            </a:r>
            <a:r>
              <a:rPr lang="en-US" dirty="0" err="1"/>
              <a:t>Einführung</a:t>
            </a:r>
            <a:r>
              <a:rPr lang="en-US" dirty="0"/>
              <a:t>, 4. </a:t>
            </a:r>
            <a:r>
              <a:rPr lang="en-US" dirty="0" err="1"/>
              <a:t>Auflage</a:t>
            </a:r>
            <a:r>
              <a:rPr lang="en-US" dirty="0"/>
              <a:t>, </a:t>
            </a:r>
            <a:r>
              <a:rPr lang="en-US" dirty="0" err="1"/>
              <a:t>Oldenbourg</a:t>
            </a:r>
            <a:r>
              <a:rPr lang="en-US" dirty="0"/>
              <a:t> Verlag München</a:t>
            </a:r>
          </a:p>
          <a:p>
            <a:pPr lvl="0"/>
            <a:r>
              <a:rPr lang="en-US" dirty="0" err="1"/>
              <a:t>Fiset</a:t>
            </a:r>
            <a:r>
              <a:rPr lang="en-US" dirty="0"/>
              <a:t>, William (2019): Graph Theory Algorithms on freecodecamp.org or Udemy</a:t>
            </a:r>
          </a:p>
          <a:p>
            <a:pPr lvl="0"/>
            <a:r>
              <a:rPr lang="en-US" dirty="0">
                <a:hlinkClick r:id="rId2"/>
              </a:rPr>
              <a:t>https://brilliant.org/wiki/a-star-search/</a:t>
            </a:r>
            <a:r>
              <a:rPr lang="en-US" dirty="0"/>
              <a:t>, </a:t>
            </a:r>
            <a:r>
              <a:rPr lang="en-US" dirty="0" err="1"/>
              <a:t>abgerufen</a:t>
            </a:r>
            <a:r>
              <a:rPr lang="en-US" dirty="0"/>
              <a:t> am 18.06.2021</a:t>
            </a:r>
          </a:p>
          <a:p>
            <a:pPr lvl="0"/>
            <a:r>
              <a:rPr lang="en-US" dirty="0">
                <a:hlinkClick r:id="rId3"/>
              </a:rPr>
              <a:t>https://brilliant.org/wiki/dijkstras-short-path-finder/</a:t>
            </a:r>
            <a:r>
              <a:rPr lang="en-US" dirty="0"/>
              <a:t>, </a:t>
            </a:r>
            <a:r>
              <a:rPr lang="en-US" dirty="0" err="1"/>
              <a:t>abgerufen</a:t>
            </a:r>
            <a:r>
              <a:rPr lang="en-US" dirty="0"/>
              <a:t> am 18.06.2021</a:t>
            </a:r>
          </a:p>
          <a:p>
            <a:pPr lvl="0"/>
            <a:r>
              <a:rPr lang="en-US" dirty="0">
                <a:hlinkClick r:id="rId4"/>
              </a:rPr>
              <a:t>https://en.wikipedia.org/wiki/Dijkstra%27s_algorithm</a:t>
            </a:r>
            <a:r>
              <a:rPr lang="en-US" dirty="0"/>
              <a:t>, </a:t>
            </a:r>
            <a:r>
              <a:rPr lang="en-US" dirty="0" err="1"/>
              <a:t>abgerufen</a:t>
            </a:r>
            <a:r>
              <a:rPr lang="en-US" dirty="0"/>
              <a:t> am 18.06.2021</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Undirected Graphs</a:t>
            </a:r>
          </a:p>
          <a:p>
            <a:pPr lvl="1"/>
            <a:r>
              <a:rPr lang="en-US"/>
              <a:t>Die Edges </a:t>
            </a:r>
            <a:r>
              <a:rPr lang="en-US" err="1"/>
              <a:t>haben</a:t>
            </a:r>
            <a:r>
              <a:rPr lang="en-US"/>
              <a:t> </a:t>
            </a:r>
            <a:r>
              <a:rPr lang="en-US" err="1"/>
              <a:t>keine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a:t>
            </a:r>
            <a:r>
              <a:rPr lang="en-US" err="1"/>
              <a:t>identisch</a:t>
            </a:r>
            <a:r>
              <a:rPr lang="en-US"/>
              <a:t> </a:t>
            </a:r>
            <a:r>
              <a:rPr lang="en-US" err="1"/>
              <a:t>mit</a:t>
            </a:r>
            <a:r>
              <a:rPr lang="en-US"/>
              <a:t> der </a:t>
            </a:r>
            <a:r>
              <a:rPr lang="en-US" err="1"/>
              <a:t>Kante</a:t>
            </a:r>
            <a:r>
              <a:rPr lang="en-US"/>
              <a:t> (v, u)</a:t>
            </a:r>
          </a:p>
          <a:p>
            <a:pPr lvl="1"/>
            <a:r>
              <a:rPr lang="en-US"/>
              <a:t>Die Vertices </a:t>
            </a:r>
            <a:r>
              <a:rPr lang="en-US" err="1"/>
              <a:t>könnten</a:t>
            </a:r>
            <a:r>
              <a:rPr lang="en-US"/>
              <a:t> </a:t>
            </a:r>
            <a:r>
              <a:rPr lang="en-US" err="1"/>
              <a:t>Städte</a:t>
            </a:r>
            <a:r>
              <a:rPr lang="en-US"/>
              <a:t> </a:t>
            </a:r>
            <a:r>
              <a:rPr lang="en-US" err="1"/>
              <a:t>darstellen</a:t>
            </a:r>
            <a:r>
              <a:rPr lang="en-US"/>
              <a:t> und </a:t>
            </a:r>
          </a:p>
          <a:p>
            <a:pPr marL="0" lvl="1" indent="0">
              <a:buNone/>
            </a:pPr>
            <a:r>
              <a:rPr lang="en-US"/>
              <a:t>   </a:t>
            </a:r>
            <a:r>
              <a:rPr lang="en-US" err="1"/>
              <a:t>eine</a:t>
            </a:r>
            <a:r>
              <a:rPr lang="en-US"/>
              <a:t> Edge </a:t>
            </a:r>
            <a:r>
              <a:rPr lang="en-US" err="1"/>
              <a:t>könnte</a:t>
            </a:r>
            <a:r>
              <a:rPr lang="en-US"/>
              <a:t> </a:t>
            </a:r>
            <a:r>
              <a:rPr lang="en-US" err="1"/>
              <a:t>eine</a:t>
            </a:r>
            <a:r>
              <a:rPr lang="en-US"/>
              <a:t> </a:t>
            </a:r>
            <a:r>
              <a:rPr lang="en-US" err="1"/>
              <a:t>bidirektionale</a:t>
            </a:r>
            <a:r>
              <a:rPr lang="en-US"/>
              <a:t> </a:t>
            </a:r>
            <a:r>
              <a:rPr lang="en-US" err="1"/>
              <a:t>Straße</a:t>
            </a:r>
            <a:r>
              <a:rPr lang="en-US"/>
              <a:t> </a:t>
            </a:r>
            <a:r>
              <a:rPr lang="en-US" err="1"/>
              <a:t>representieren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Directed Graphs</a:t>
            </a:r>
          </a:p>
          <a:p>
            <a:pPr lvl="1"/>
            <a:r>
              <a:rPr lang="en-US"/>
              <a:t>Die Edges </a:t>
            </a:r>
            <a:r>
              <a:rPr lang="en-US" err="1"/>
              <a:t>haben</a:t>
            </a:r>
            <a:r>
              <a:rPr lang="en-US"/>
              <a:t> </a:t>
            </a:r>
            <a:r>
              <a:rPr lang="en-US" err="1"/>
              <a:t>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die Edge von Vertex u </a:t>
            </a:r>
            <a:r>
              <a:rPr lang="en-US" err="1"/>
              <a:t>zu</a:t>
            </a:r>
            <a:r>
              <a:rPr lang="en-US"/>
              <a:t> Vertex v</a:t>
            </a:r>
          </a:p>
          <a:p>
            <a:pPr lvl="1"/>
            <a:r>
              <a:rPr lang="en-US"/>
              <a:t>Die Vertices </a:t>
            </a:r>
            <a:r>
              <a:rPr lang="en-US" err="1"/>
              <a:t>könnten</a:t>
            </a:r>
            <a:r>
              <a:rPr lang="en-US"/>
              <a:t> Menschen </a:t>
            </a:r>
            <a:r>
              <a:rPr lang="en-US" err="1"/>
              <a:t>darstellen</a:t>
            </a:r>
            <a:r>
              <a:rPr lang="en-US"/>
              <a:t> und </a:t>
            </a:r>
            <a:r>
              <a:rPr lang="en-US" err="1"/>
              <a:t>eine</a:t>
            </a:r>
            <a:r>
              <a:rPr lang="en-US"/>
              <a:t> Edge </a:t>
            </a:r>
          </a:p>
          <a:p>
            <a:pPr marL="0" lvl="1" indent="0">
              <a:buNone/>
            </a:pPr>
            <a:r>
              <a:rPr lang="en-US"/>
              <a:t>   </a:t>
            </a:r>
            <a:r>
              <a:rPr lang="en-US" err="1"/>
              <a:t>könnte</a:t>
            </a:r>
            <a:r>
              <a:rPr lang="en-US"/>
              <a:t> </a:t>
            </a:r>
            <a:r>
              <a:rPr lang="en-US" err="1"/>
              <a:t>eine</a:t>
            </a:r>
            <a:r>
              <a:rPr lang="en-US"/>
              <a:t> Person u sein, die Person v </a:t>
            </a:r>
            <a:r>
              <a:rPr lang="en-US" err="1"/>
              <a:t>ein</a:t>
            </a:r>
            <a:r>
              <a:rPr lang="en-US"/>
              <a:t> </a:t>
            </a:r>
            <a:r>
              <a:rPr lang="en-US" err="1"/>
              <a:t>Geschenk</a:t>
            </a:r>
            <a:r>
              <a:rPr lang="en-US"/>
              <a:t> </a:t>
            </a:r>
            <a:r>
              <a:rPr lang="en-US" err="1"/>
              <a:t>gekauft</a:t>
            </a:r>
            <a:r>
              <a:rPr lang="en-US"/>
              <a:t> hat</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398FD485-E434-4109-8170-8E0CFCDC1783}">
  <ds:schemaRefs>
    <ds:schemaRef ds:uri="http://schemas.microsoft.com/sharepoint/v3/contenttype/forms"/>
  </ds:schemaRefs>
</ds:datastoreItem>
</file>

<file path=customXml/itemProps2.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SAP_2020_16x9_Black</Template>
  <TotalTime>0</TotalTime>
  <Words>865</Words>
  <Application>Microsoft Office PowerPoint</Application>
  <PresentationFormat>Custom</PresentationFormat>
  <Paragraphs>152</Paragraphs>
  <Slides>45</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Cambria Math</vt:lpstr>
      <vt:lpstr>Courier New</vt:lpstr>
      <vt:lpstr>Symbol</vt:lpstr>
      <vt:lpstr>wingdings</vt:lpstr>
      <vt:lpstr>wingdings</vt: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lastModifiedBy>Mueller, Valentin</cp:lastModifiedBy>
  <cp:revision>2</cp:revision>
  <dcterms:created xsi:type="dcterms:W3CDTF">2021-06-15T11:57:50Z</dcterms:created>
  <dcterms:modified xsi:type="dcterms:W3CDTF">2021-06-20T06:52:03Z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